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726" r:id="rId3"/>
    <p:sldId id="280" r:id="rId4"/>
    <p:sldId id="282" r:id="rId5"/>
    <p:sldId id="738" r:id="rId6"/>
    <p:sldId id="283" r:id="rId7"/>
    <p:sldId id="281" r:id="rId8"/>
    <p:sldId id="263" r:id="rId9"/>
    <p:sldId id="287" r:id="rId10"/>
    <p:sldId id="264" r:id="rId11"/>
    <p:sldId id="265" r:id="rId12"/>
    <p:sldId id="261" r:id="rId13"/>
    <p:sldId id="728" r:id="rId14"/>
    <p:sldId id="266" r:id="rId15"/>
    <p:sldId id="285" r:id="rId16"/>
    <p:sldId id="739" r:id="rId17"/>
    <p:sldId id="260" r:id="rId18"/>
    <p:sldId id="735" r:id="rId19"/>
    <p:sldId id="284" r:id="rId20"/>
    <p:sldId id="740" r:id="rId21"/>
    <p:sldId id="272" r:id="rId22"/>
    <p:sldId id="273" r:id="rId23"/>
    <p:sldId id="274" r:id="rId24"/>
    <p:sldId id="270" r:id="rId25"/>
    <p:sldId id="258" r:id="rId26"/>
    <p:sldId id="257" r:id="rId27"/>
    <p:sldId id="275" r:id="rId28"/>
    <p:sldId id="276" r:id="rId29"/>
    <p:sldId id="742" r:id="rId30"/>
    <p:sldId id="277" r:id="rId31"/>
    <p:sldId id="278" r:id="rId32"/>
    <p:sldId id="737" r:id="rId33"/>
    <p:sldId id="743" r:id="rId34"/>
    <p:sldId id="279" r:id="rId35"/>
    <p:sldId id="259" r:id="rId36"/>
    <p:sldId id="268" r:id="rId37"/>
    <p:sldId id="26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e, Meghan Elizabeth,M.D." initials="SME" lastIdx="1" clrIdx="0">
    <p:extLst>
      <p:ext uri="{19B8F6BF-5375-455C-9EA6-DF929625EA0E}">
        <p15:presenceInfo xmlns:p15="http://schemas.microsoft.com/office/powerpoint/2012/main" userId="S::msise@partners.org::8625848f-94d7-4dd6-a3f8-fe0aad338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82749" autoAdjust="0"/>
  </p:normalViewPr>
  <p:slideViewPr>
    <p:cSldViewPr snapToGrid="0">
      <p:cViewPr varScale="1">
        <p:scale>
          <a:sx n="60" d="100"/>
          <a:sy n="60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A69FB-183E-4CC7-A9E1-F5B0D0816EA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260D8-A699-4AFC-A53E-B2E20AC26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362">
              <a:defRPr sz="24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</a:defRPr>
            </a:lvl1pPr>
            <a:lvl2pPr marL="748448" indent="-287865" defTabSz="932362">
              <a:defRPr sz="24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</a:defRPr>
            </a:lvl2pPr>
            <a:lvl3pPr marL="1151458" indent="-230292" defTabSz="932362">
              <a:defRPr sz="24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</a:defRPr>
            </a:lvl3pPr>
            <a:lvl4pPr marL="1612041" indent="-230292" defTabSz="932362">
              <a:defRPr sz="24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</a:defRPr>
            </a:lvl4pPr>
            <a:lvl5pPr marL="2072625" indent="-230292" defTabSz="932362">
              <a:defRPr sz="24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</a:defRPr>
            </a:lvl5pPr>
            <a:lvl6pPr marL="2533208" indent="-230292" defTabSz="9323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</a:defRPr>
            </a:lvl6pPr>
            <a:lvl7pPr marL="2993791" indent="-230292" defTabSz="9323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</a:defRPr>
            </a:lvl7pPr>
            <a:lvl8pPr marL="3454375" indent="-230292" defTabSz="9323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</a:defRPr>
            </a:lvl8pPr>
            <a:lvl9pPr marL="3914958" indent="-230292" defTabSz="9323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3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50A5CC-F50D-4165-B0FB-768DFC41AC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MS PGothic" panose="020B0600070205080204" pitchFamily="34" charset="-128"/>
                <a:cs typeface="+mn-cs"/>
              </a:rPr>
              <a:pPr marL="0" marR="0" lvl="0" indent="0" algn="r" defTabSz="9323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63671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dipeptidyl peptidase 4 (DPP4),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260D8-A699-4AFC-A53E-B2E20AC261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0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FEC6-9C5A-4C98-9B1E-73544AC3AB91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7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76FD-F77B-4958-AB26-DF53D89AB705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DAEA-A090-42C1-9E61-362FC4740FB0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4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vd Teaching Affi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0184" y="6096002"/>
            <a:ext cx="2377016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328086" y="373064"/>
            <a:ext cx="4243916" cy="974725"/>
            <a:chOff x="155" y="235"/>
            <a:chExt cx="2053" cy="629"/>
          </a:xfrm>
        </p:grpSpPr>
        <p:pic>
          <p:nvPicPr>
            <p:cNvPr id="6" name="Picture 12" descr="Heart Center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240"/>
              <a:ext cx="39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 descr="Heart Center_White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" y="235"/>
              <a:ext cx="1676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1752600"/>
            <a:ext cx="11480800" cy="2209800"/>
          </a:xfrm>
        </p:spPr>
        <p:txBody>
          <a:bodyPr/>
          <a:lstStyle>
            <a:lvl1pPr>
              <a:defRPr>
                <a:latin typeface="Univers 67 Condensed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6400" y="3962400"/>
            <a:ext cx="11480800" cy="1447800"/>
          </a:xfrm>
        </p:spPr>
        <p:txBody>
          <a:bodyPr/>
          <a:lstStyle>
            <a:lvl1pPr marL="0" indent="0">
              <a:buFont typeface="Times" charset="0"/>
              <a:buNone/>
              <a:defRPr sz="2500">
                <a:solidFill>
                  <a:srgbClr val="F7F7F7"/>
                </a:solidFill>
                <a:latin typeface="Univers 47 CondensedLightOb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75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98-99E6-42F7-A7E2-47F28BFB9FCA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8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C09D-3236-4414-9C13-517960A83C11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8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E3BF-0674-42FA-971A-7842B6308512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7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DEF7-D9A1-42E2-B78B-63B8986F3898}" type="datetime1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9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4B6-3E7A-4877-B900-9B234DAA6213}" type="datetime1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0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44BF-D2DB-4F35-9496-BABFE48FADDC}" type="datetime1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672D-076D-4711-BD4D-187446911804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1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3B6D-9E9A-4713-BD74-147E52FED3A1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71B55-05F9-4953-88A0-E10972255096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94A0-A733-4EB2-A9E9-BE58121C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0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214314"/>
            <a:ext cx="11214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1524001"/>
            <a:ext cx="103632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9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70CF493-03D3-4AED-867A-AF9C0F27F392}" type="datetime1">
              <a:rPr 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3/19/2020</a:t>
            </a:fld>
            <a:endParaRPr lang="en-US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9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9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B543C9-BD3A-4864-B324-A16EB29C9167}" type="slidenum"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02855" name="Text Box 7"/>
          <p:cNvSpPr txBox="1">
            <a:spLocks noChangeArrowheads="1"/>
          </p:cNvSpPr>
          <p:nvPr userDrawn="1"/>
        </p:nvSpPr>
        <p:spPr bwMode="auto">
          <a:xfrm>
            <a:off x="508000" y="3505201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0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full/10.1161/01.HYP.0000124667.34652.1a?rfr_dat=cr_pub%20%200pubmed&amp;rfr_id=ori:rid:crossref.org&amp;url_ver=Z39.88-2003" TargetMode="External"/><Relationship Id="rId2" Type="http://schemas.openxmlformats.org/officeDocument/2006/relationships/hyperlink" Target="https://www.ahajournals.org/doi/full/10.1161/CIRCULATIONAHA.104.510461?rfr_dat=cr_pub%20%200pubmed&amp;rfr_id=ori:rid:crossref.org&amp;url_ver=Z39.88-200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ic.oup.com/europace/article/19/8/1280/219446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229671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jamanetwork.com/journals/jamainternalmedicine/fullarticle/2763184" TargetMode="External"/><Relationship Id="rId3" Type="http://schemas.openxmlformats.org/officeDocument/2006/relationships/hyperlink" Target="https://www.nejm.org/doi/full/10.1056/NEJMoa2002032" TargetMode="External"/><Relationship Id="rId7" Type="http://schemas.openxmlformats.org/officeDocument/2006/relationships/hyperlink" Target="https://www.thelancet.com/journals/lancet/article/PIIS0140-6736(20)30566-3/fulltext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nlinelibrary.wiley.com/doi/full/10.1111/all.14238" TargetMode="External"/><Relationship Id="rId5" Type="http://schemas.openxmlformats.org/officeDocument/2006/relationships/hyperlink" Target="https://jamanetwork.com/journals/jama/fullarticle/2761044" TargetMode="External"/><Relationship Id="rId4" Type="http://schemas.openxmlformats.org/officeDocument/2006/relationships/hyperlink" Target="https://www.thelancet.com/journals/lancet/article/PIIS0140-6736(20)30183-5/fulltex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31370" y="4581128"/>
            <a:ext cx="11760629" cy="1594141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en-US" sz="2800" b="1" dirty="0">
                <a:latin typeface="+mn-lt"/>
              </a:rPr>
              <a:t>Greg Lewis        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800" b="1" dirty="0">
                <a:latin typeface="+mn-lt"/>
              </a:rPr>
              <a:t>Tom Neilan</a:t>
            </a:r>
            <a:endParaRPr lang="en-US" altLang="en-US" sz="28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alt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Univers 47 CondensedLightObl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800" b="1" dirty="0">
                <a:solidFill>
                  <a:schemeClr val="accent3"/>
                </a:solidFill>
                <a:latin typeface="+mn-lt"/>
              </a:rPr>
              <a:t>March 18, 2020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1800" dirty="0">
              <a:latin typeface="Univers 47 CondensedLightObl"/>
            </a:endParaRP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8674" y="1208118"/>
            <a:ext cx="11425269" cy="157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i="1" dirty="0">
                <a:solidFill>
                  <a:schemeClr val="bg1"/>
                </a:solidFill>
              </a:rPr>
              <a:t/>
            </a:r>
            <a:br>
              <a:rPr lang="en-US" sz="4800" i="1" dirty="0">
                <a:solidFill>
                  <a:schemeClr val="bg1"/>
                </a:solidFill>
              </a:rPr>
            </a:br>
            <a:r>
              <a:rPr lang="en-US" sz="4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COVID-19 and the Cardiovascular System</a:t>
            </a:r>
            <a:endParaRPr lang="en-US" alt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2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0ECB-313E-D44D-8E23-76CAE630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9" y="138390"/>
            <a:ext cx="121920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What is ACE2?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C292E0-16F7-C649-AD92-78277F52B1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224" y="138390"/>
            <a:ext cx="8167547" cy="5932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0EA35E-D84C-4A43-94BD-2ADD47E929A3}"/>
              </a:ext>
            </a:extLst>
          </p:cNvPr>
          <p:cNvSpPr txBox="1"/>
          <p:nvPr/>
        </p:nvSpPr>
        <p:spPr>
          <a:xfrm>
            <a:off x="321461" y="5796280"/>
            <a:ext cx="12935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ACE2 converts </a:t>
            </a:r>
            <a:r>
              <a:rPr lang="en-US" b="1" dirty="0" err="1"/>
              <a:t>AngII</a:t>
            </a:r>
            <a:r>
              <a:rPr lang="en-US" b="1" dirty="0"/>
              <a:t>  (</a:t>
            </a:r>
            <a:r>
              <a:rPr lang="en-US" b="1" dirty="0" err="1"/>
              <a:t>angiotenin</a:t>
            </a:r>
            <a:r>
              <a:rPr lang="en-US" b="1" dirty="0"/>
              <a:t> II – main mediator in the RAAS system) to the vasodilatory Ang 1-7</a:t>
            </a:r>
          </a:p>
          <a:p>
            <a:r>
              <a:rPr lang="en-US" b="1" dirty="0"/>
              <a:t>NET EFFECT: VASODILATION (or Less vasoconstriction)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08421B-27D1-426C-B1CC-C20F819934B5}"/>
              </a:ext>
            </a:extLst>
          </p:cNvPr>
          <p:cNvSpPr/>
          <p:nvPr/>
        </p:nvSpPr>
        <p:spPr>
          <a:xfrm>
            <a:off x="9906000" y="2133600"/>
            <a:ext cx="1493520" cy="51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727C7F-F50E-46B5-8756-32676CD4C9CE}"/>
              </a:ext>
            </a:extLst>
          </p:cNvPr>
          <p:cNvSpPr/>
          <p:nvPr/>
        </p:nvSpPr>
        <p:spPr>
          <a:xfrm>
            <a:off x="8900160" y="2133600"/>
            <a:ext cx="1188720" cy="588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85797-6A87-4C4F-8999-AD74F627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" y="0"/>
            <a:ext cx="12192000" cy="1507217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ACE2 – COVID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16" y="1380759"/>
            <a:ext cx="10515600" cy="4351338"/>
          </a:xfrm>
        </p:spPr>
        <p:txBody>
          <a:bodyPr/>
          <a:lstStyle/>
          <a:p>
            <a:r>
              <a:rPr lang="en-US" b="1" dirty="0"/>
              <a:t>ACE2 expression increased with:</a:t>
            </a:r>
          </a:p>
          <a:p>
            <a:pPr lvl="1"/>
            <a:r>
              <a:rPr lang="en-US" b="1" dirty="0"/>
              <a:t>Type 1 or type 2 diabetes</a:t>
            </a:r>
          </a:p>
          <a:p>
            <a:pPr lvl="1"/>
            <a:r>
              <a:rPr lang="en-US" b="1" dirty="0"/>
              <a:t>ACE inhibitors and angiotensin II type-I receptor blockers (ARBs)?</a:t>
            </a:r>
          </a:p>
          <a:p>
            <a:pPr lvl="2"/>
            <a:r>
              <a:rPr lang="en-US" dirty="0"/>
              <a:t>Normotensive Lewis rats: YES (</a:t>
            </a:r>
            <a:r>
              <a:rPr lang="it-IT" dirty="0">
                <a:hlinkClick r:id="rId2"/>
              </a:rPr>
              <a:t>Ferrario et al in </a:t>
            </a:r>
            <a:r>
              <a:rPr lang="it-IT" i="1" dirty="0">
                <a:hlinkClick r:id="rId2"/>
              </a:rPr>
              <a:t>Circulation</a:t>
            </a:r>
            <a:r>
              <a:rPr lang="it-IT" dirty="0"/>
              <a:t> (2007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Rat study with coronary ligation: YES (</a:t>
            </a:r>
            <a:r>
              <a:rPr lang="en-US" dirty="0">
                <a:hlinkClick r:id="rId3"/>
              </a:rPr>
              <a:t>Ishiyama et al</a:t>
            </a:r>
            <a:r>
              <a:rPr lang="en-US" dirty="0"/>
              <a:t> in </a:t>
            </a:r>
            <a:r>
              <a:rPr lang="en-US" i="1" dirty="0"/>
              <a:t>Hypertension</a:t>
            </a:r>
            <a:r>
              <a:rPr lang="en-US" dirty="0"/>
              <a:t> (2004) </a:t>
            </a:r>
          </a:p>
          <a:p>
            <a:pPr lvl="2"/>
            <a:r>
              <a:rPr lang="en-US" dirty="0"/>
              <a:t>Humans: </a:t>
            </a:r>
            <a:r>
              <a:rPr lang="en-US" dirty="0">
                <a:hlinkClick r:id="rId4"/>
              </a:rPr>
              <a:t>study in EP </a:t>
            </a:r>
            <a:r>
              <a:rPr lang="en-US" dirty="0" err="1">
                <a:hlinkClick r:id="rId4"/>
              </a:rPr>
              <a:t>Europace</a:t>
            </a:r>
            <a:r>
              <a:rPr lang="en-US" dirty="0">
                <a:hlinkClick r:id="rId4"/>
              </a:rPr>
              <a:t> (2017) </a:t>
            </a:r>
            <a:r>
              <a:rPr lang="en-US" dirty="0"/>
              <a:t>NO increase in circulating ACE2</a:t>
            </a:r>
          </a:p>
          <a:p>
            <a:pPr lvl="1"/>
            <a:r>
              <a:rPr lang="en-US" b="1" dirty="0"/>
              <a:t>Thiazolidinediones?</a:t>
            </a:r>
          </a:p>
          <a:p>
            <a:pPr lvl="1"/>
            <a:r>
              <a:rPr lang="en-US" b="1" dirty="0"/>
              <a:t>Ibuprofen?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B8DBB-C461-497D-81C9-E0103E60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0CAB-AC88-493E-BFB2-E05646BB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5" y="7381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ACE 2 Knock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 Mice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-Worse Pneumonia</a:t>
            </a:r>
          </a:p>
        </p:txBody>
      </p:sp>
      <p:pic>
        <p:nvPicPr>
          <p:cNvPr id="2050" name="Picture 2" descr="From    Yang et al. Scientific Reports 2014">
            <a:extLst>
              <a:ext uri="{FF2B5EF4-FFF2-40B4-BE49-F238E27FC236}">
                <a16:creationId xmlns:a16="http://schemas.microsoft.com/office/drawing/2014/main" id="{BC13C24B-2B7F-4C4D-A1E6-C7F2E5843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 bwMode="auto">
          <a:xfrm>
            <a:off x="5224945" y="204703"/>
            <a:ext cx="6781800" cy="62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6F5D00-6856-4AA0-8AFC-8ED987292CB7}"/>
              </a:ext>
            </a:extLst>
          </p:cNvPr>
          <p:cNvSpPr/>
          <p:nvPr/>
        </p:nvSpPr>
        <p:spPr>
          <a:xfrm>
            <a:off x="8615845" y="6384409"/>
            <a:ext cx="33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proxima-nov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Yang et al. Scientific Reports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09065-5AC3-403D-A11F-1926AED6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8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57F7-4DEF-264D-BE7A-501005B2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33" y="365125"/>
            <a:ext cx="11738737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ACE 2 Controversy - Would increase pulmonary ACE2 be bad or good?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C3B61-CE73-8D45-83AA-FCFA28189B31}"/>
              </a:ext>
            </a:extLst>
          </p:cNvPr>
          <p:cNvSpPr txBox="1"/>
          <p:nvPr/>
        </p:nvSpPr>
        <p:spPr>
          <a:xfrm>
            <a:off x="7220507" y="2239125"/>
            <a:ext cx="446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 Having MORE ACE2 is actually helpful for severe pulmonary infections </a:t>
            </a:r>
          </a:p>
          <a:p>
            <a:r>
              <a:rPr lang="en-US" b="1" dirty="0"/>
              <a:t>- ACE2 KO mice have more severe </a:t>
            </a:r>
            <a:r>
              <a:rPr lang="en-US" b="1" dirty="0" err="1"/>
              <a:t>pulm</a:t>
            </a:r>
            <a:r>
              <a:rPr lang="en-US" b="1" dirty="0"/>
              <a:t> </a:t>
            </a:r>
            <a:r>
              <a:rPr lang="en-US" b="1" dirty="0" err="1"/>
              <a:t>infx</a:t>
            </a:r>
            <a:endParaRPr lang="en-US" b="1" dirty="0"/>
          </a:p>
          <a:p>
            <a:r>
              <a:rPr lang="en-US" b="1" dirty="0"/>
              <a:t>- Recombinant ACE2 is a potential treatment</a:t>
            </a:r>
          </a:p>
        </p:txBody>
      </p:sp>
      <p:pic>
        <p:nvPicPr>
          <p:cNvPr id="1026" name="Picture 2" descr="Image result for balance">
            <a:extLst>
              <a:ext uri="{FF2B5EF4-FFF2-40B4-BE49-F238E27FC236}">
                <a16:creationId xmlns:a16="http://schemas.microsoft.com/office/drawing/2014/main" id="{A4CD9602-45E0-46C1-9F3B-F277FA14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79" y="2516125"/>
            <a:ext cx="4607513" cy="42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F0F048-B28B-46C2-BEDB-3D12E06DD03B}"/>
              </a:ext>
            </a:extLst>
          </p:cNvPr>
          <p:cNvSpPr/>
          <p:nvPr/>
        </p:nvSpPr>
        <p:spPr>
          <a:xfrm>
            <a:off x="7429117" y="5377291"/>
            <a:ext cx="3157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proxima-nova"/>
              </a:rPr>
              <a:t>Losartan RCT in COVID-19 (inpatient and outpatient); University of Minnesota; NCT04311177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F889C-2C68-0641-9E68-8381BD429836}"/>
              </a:ext>
            </a:extLst>
          </p:cNvPr>
          <p:cNvSpPr txBox="1"/>
          <p:nvPr/>
        </p:nvSpPr>
        <p:spPr>
          <a:xfrm>
            <a:off x="322633" y="2516125"/>
            <a:ext cx="446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Having MORE ACE2 could lead to increased susceptibility to viral entry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ABD896-64FD-480E-96A3-534F8947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2A18-1120-42B4-8169-9166905C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7" y="114604"/>
            <a:ext cx="395676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Current Consensus</a:t>
            </a:r>
          </a:p>
        </p:txBody>
      </p:sp>
      <p:pic>
        <p:nvPicPr>
          <p:cNvPr id="1026" name="Picture 2" descr="European Society of Cardiology   ,    European Society of Hypertension   ,    Hypertension Canada   ,    The Canadian Cardiovascular Society and the Canadian Heart Failure Society   .    The UK Renal Association   ,    International Society of Hypertension   ,    American College of Physicians">
            <a:extLst>
              <a:ext uri="{FF2B5EF4-FFF2-40B4-BE49-F238E27FC236}">
                <a16:creationId xmlns:a16="http://schemas.microsoft.com/office/drawing/2014/main" id="{E82AC472-A5F9-46BE-8F9E-0AA63DE70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123" y="0"/>
            <a:ext cx="726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4F4040-0AA4-4667-93E5-6BF243BCED57}"/>
              </a:ext>
            </a:extLst>
          </p:cNvPr>
          <p:cNvSpPr/>
          <p:nvPr/>
        </p:nvSpPr>
        <p:spPr>
          <a:xfrm>
            <a:off x="249477" y="4927514"/>
            <a:ext cx="43190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March 17, 2020</a:t>
            </a:r>
          </a:p>
          <a:p>
            <a:r>
              <a:rPr lang="en-US" sz="1600" b="1" u="sng" dirty="0"/>
              <a:t>The AHA, the HFSA and the ACC </a:t>
            </a:r>
            <a:r>
              <a:rPr lang="en-US" sz="1600" dirty="0"/>
              <a:t>recommend continuation of angiotensin converting enzyme inhibitors (ACE-i) or angiotensin receptor blocker (ARB) medications for all patients already prescribed for indications such as heart failure, hypertension or ischemic heart disease.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A87DA-2F09-423C-8A23-550A78054CBD}"/>
              </a:ext>
            </a:extLst>
          </p:cNvPr>
          <p:cNvSpPr txBox="1"/>
          <p:nvPr/>
        </p:nvSpPr>
        <p:spPr>
          <a:xfrm>
            <a:off x="335280" y="1561154"/>
            <a:ext cx="36097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not routinely stop ACE/ARB/ARNI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270F0-CB94-4F80-A440-0C1B6AD6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1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B31CED-6D3D-4DE1-9DF2-A072D296A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299" y="0"/>
            <a:ext cx="103615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D8D86-7E63-4EC0-BB20-A62FD562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24" y="0"/>
            <a:ext cx="3206663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MGH ID CHANT Rx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078B61-B4B3-46F0-86C8-88BA5F0375C0}"/>
              </a:ext>
            </a:extLst>
          </p:cNvPr>
          <p:cNvSpPr/>
          <p:nvPr/>
        </p:nvSpPr>
        <p:spPr>
          <a:xfrm>
            <a:off x="4490720" y="0"/>
            <a:ext cx="629920" cy="233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9E073-D0BA-4795-8988-6049B59FEEF7}"/>
              </a:ext>
            </a:extLst>
          </p:cNvPr>
          <p:cNvSpPr/>
          <p:nvPr/>
        </p:nvSpPr>
        <p:spPr>
          <a:xfrm>
            <a:off x="5862320" y="5232400"/>
            <a:ext cx="2306320" cy="1493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9D9E8-5B78-436F-9723-B6296AA70DFF}"/>
              </a:ext>
            </a:extLst>
          </p:cNvPr>
          <p:cNvSpPr/>
          <p:nvPr/>
        </p:nvSpPr>
        <p:spPr>
          <a:xfrm>
            <a:off x="9164320" y="1107440"/>
            <a:ext cx="2306320" cy="1493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B5084-E13A-46AC-840A-0E617277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/>
          </p:cNvPr>
          <p:cNvSpPr txBox="1">
            <a:spLocks/>
          </p:cNvSpPr>
          <p:nvPr/>
        </p:nvSpPr>
        <p:spPr>
          <a:xfrm>
            <a:off x="167640" y="0"/>
            <a:ext cx="5242559" cy="9381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Statins in COVID-19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E2EFB4-545E-4455-8988-260D4F167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560" y="104775"/>
            <a:ext cx="7330440" cy="6654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0FE92-D0F6-4920-9C0B-FEB88D54FE1D}"/>
              </a:ext>
            </a:extLst>
          </p:cNvPr>
          <p:cNvSpPr txBox="1"/>
          <p:nvPr/>
        </p:nvSpPr>
        <p:spPr>
          <a:xfrm>
            <a:off x="5120640" y="6488668"/>
            <a:ext cx="3020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Annals of Intensive Care, 2012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1FF6B-C93C-491E-BDA1-B542752BFE96}"/>
              </a:ext>
            </a:extLst>
          </p:cNvPr>
          <p:cNvSpPr txBox="1"/>
          <p:nvPr/>
        </p:nvSpPr>
        <p:spPr>
          <a:xfrm>
            <a:off x="320040" y="2942530"/>
            <a:ext cx="5380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Attenuate Viral PNA</a:t>
            </a:r>
          </a:p>
          <a:p>
            <a:r>
              <a:rPr lang="en-US" sz="2800" dirty="0"/>
              <a:t>Reduce IL-6 Levels</a:t>
            </a:r>
          </a:p>
          <a:p>
            <a:r>
              <a:rPr lang="en-US" sz="2800" dirty="0"/>
              <a:t>Promote Innate Immune Responses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6ACC5-6EAF-44B1-A4A7-E4423938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6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7148-6E7E-4B6B-8D4A-E9ACA34D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95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Statin Therapy in COVID-19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83" y="1036955"/>
            <a:ext cx="3364992" cy="327152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-265176" y="1378109"/>
            <a:ext cx="860145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MYD88 gene highly induced by SARS-</a:t>
            </a:r>
            <a:r>
              <a:rPr lang="en-US" b="1" dirty="0" err="1"/>
              <a:t>CoV</a:t>
            </a:r>
            <a:r>
              <a:rPr lang="en-US" b="1" dirty="0"/>
              <a:t> infection, activates the NF-kB pathway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marked inflammation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/>
              <a:t>Statins are known inhibitors of the MYD88 pathway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/>
              <a:t>Chronic dyslipidemia observed in SARS-</a:t>
            </a:r>
            <a:r>
              <a:rPr lang="en-US" b="1" dirty="0" err="1"/>
              <a:t>CoV</a:t>
            </a:r>
            <a:r>
              <a:rPr lang="en-US" b="1" dirty="0"/>
              <a:t> infected patients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CC55A-E51B-4BB1-9D95-8CA91D93163D}"/>
              </a:ext>
            </a:extLst>
          </p:cNvPr>
          <p:cNvSpPr txBox="1"/>
          <p:nvPr/>
        </p:nvSpPr>
        <p:spPr>
          <a:xfrm>
            <a:off x="7813547" y="4635818"/>
            <a:ext cx="4110228" cy="1477328"/>
          </a:xfrm>
          <a:prstGeom prst="rect">
            <a:avLst/>
          </a:prstGeom>
          <a:solidFill>
            <a:srgbClr val="FF0000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dirty="0"/>
              <a:t>Transaminase elevations above 3 times the upper limit of normal occur in 0.7% of cases.</a:t>
            </a:r>
          </a:p>
          <a:p>
            <a:pPr marL="0" lvl="2"/>
            <a:r>
              <a:rPr lang="en-US" dirty="0"/>
              <a:t>-Hold statin for LFTs &gt; 3X normal (permits other Rx)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35AB9-826B-494B-89EF-65B2F52ACE59}"/>
              </a:ext>
            </a:extLst>
          </p:cNvPr>
          <p:cNvSpPr/>
          <p:nvPr/>
        </p:nvSpPr>
        <p:spPr>
          <a:xfrm>
            <a:off x="419100" y="4651058"/>
            <a:ext cx="60960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indent="4572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the low chance of harm and the multiple possible benefits as described above, although there is no data, we recommend consideration of starting a statin on all patients with COVID-19 disease, particularly if they have a clear pre-existing primary indication.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0934F-4974-4051-9623-B5EAE661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2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7148-6E7E-4B6B-8D4A-E9ACA34D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383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MGH COVID-19 Therapies and the CV System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8224" y="1203833"/>
            <a:ext cx="1192377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Hydroxychloroquine and Chloroquine:</a:t>
            </a:r>
          </a:p>
          <a:p>
            <a:pPr lvl="1"/>
            <a:r>
              <a:rPr lang="en-US" b="1" dirty="0"/>
              <a:t>Malaria therapy</a:t>
            </a:r>
          </a:p>
          <a:p>
            <a:pPr lvl="1"/>
            <a:r>
              <a:rPr lang="en-US" b="1" dirty="0"/>
              <a:t>Experience in China suggests anti-viral activity, 29 ongoing trials</a:t>
            </a:r>
          </a:p>
          <a:p>
            <a:pPr lvl="1"/>
            <a:r>
              <a:rPr lang="en-US" b="1" dirty="0"/>
              <a:t>To be used in the MGH Rx Protocol for COVID-19</a:t>
            </a:r>
          </a:p>
          <a:p>
            <a:pPr lvl="1"/>
            <a:r>
              <a:rPr lang="en-US" b="1" dirty="0"/>
              <a:t>Rare cardiotoxicity – related to chronicity (months-to-years, </a:t>
            </a:r>
            <a:r>
              <a:rPr lang="en-US" b="1" dirty="0" err="1"/>
              <a:t>chlorquine</a:t>
            </a:r>
            <a:r>
              <a:rPr lang="en-US" b="1" dirty="0"/>
              <a:t> &gt; HCQ)</a:t>
            </a:r>
          </a:p>
          <a:p>
            <a:pPr lvl="1"/>
            <a:r>
              <a:rPr lang="en-US" b="1" dirty="0"/>
              <a:t>Rare QTc prolongation –also typically in chronic users , check ECG x 1</a:t>
            </a:r>
            <a:r>
              <a:rPr lang="en-US" dirty="0"/>
              <a:t> </a:t>
            </a:r>
            <a:br>
              <a:rPr lang="en-US" dirty="0"/>
            </a:br>
            <a:endParaRPr lang="en-US" b="1" dirty="0"/>
          </a:p>
          <a:p>
            <a:r>
              <a:rPr lang="en-US" b="1" dirty="0"/>
              <a:t>Lopinavir and ritonavir:</a:t>
            </a:r>
          </a:p>
          <a:p>
            <a:pPr lvl="1"/>
            <a:r>
              <a:rPr lang="en-US" b="1" dirty="0"/>
              <a:t>In China, first line – given to 90% - CHB and cardiomyopathy – rare</a:t>
            </a:r>
          </a:p>
          <a:p>
            <a:r>
              <a:rPr lang="en-US" b="1" dirty="0"/>
              <a:t>Interferon: </a:t>
            </a:r>
          </a:p>
          <a:p>
            <a:pPr lvl="1"/>
            <a:r>
              <a:rPr lang="en-US" b="1" dirty="0"/>
              <a:t>Hypotension and myocarditis – not rare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1C988-1CD2-4897-BD4B-C8B55904DDFF}"/>
              </a:ext>
            </a:extLst>
          </p:cNvPr>
          <p:cNvSpPr txBox="1"/>
          <p:nvPr/>
        </p:nvSpPr>
        <p:spPr>
          <a:xfrm>
            <a:off x="4394200" y="6070394"/>
            <a:ext cx="738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AHA Statement: Medications Associated with Cardiotoxicity, Circulation 2012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BDC3B-8539-4126-9AE0-F69A4EC5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7148-6E7E-4B6B-8D4A-E9ACA34D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383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MGH COVID-19 Therapies and the CV System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0469" y="1685308"/>
            <a:ext cx="1040333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Chinese recommendation: </a:t>
            </a:r>
          </a:p>
          <a:p>
            <a:pPr marL="0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sz="3200" b="1" dirty="0"/>
              <a:t>“Therefore, during treatment of COVID-19, especially with the use of antivirals, the risk of cardiac toxicity must be closely monitored”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BDC3B-8539-4126-9AE0-F69A4EC5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CB6-3CAC-3F4D-B1CC-A62D19D9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97" y="-72232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Background: Coronavirus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1177-4A98-9545-B9A3-894CEB049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9309"/>
            <a:ext cx="12192000" cy="4351338"/>
          </a:xfrm>
        </p:spPr>
        <p:txBody>
          <a:bodyPr>
            <a:normAutofit/>
          </a:bodyPr>
          <a:lstStyle/>
          <a:p>
            <a:pPr lvl="1"/>
            <a:r>
              <a:rPr lang="en-US" sz="2500" dirty="0"/>
              <a:t>Worldwide endemic viruses </a:t>
            </a:r>
            <a:r>
              <a:rPr lang="en-US" sz="2500" dirty="0" err="1"/>
              <a:t>HCoV</a:t>
            </a:r>
            <a:r>
              <a:rPr lang="en-US" sz="2500" dirty="0"/>
              <a:t> 229E, NL63, OC43, and HKU1 (</a:t>
            </a:r>
            <a:r>
              <a:rPr lang="en-US" sz="2500" b="1" dirty="0"/>
              <a:t>Cause </a:t>
            </a:r>
            <a:r>
              <a:rPr lang="en-US" sz="2500" b="1" dirty="0">
                <a:sym typeface="Symbol" panose="05050102010706020507" pitchFamily="18" charset="2"/>
              </a:rPr>
              <a:t>20% URIs</a:t>
            </a:r>
            <a:r>
              <a:rPr lang="en-US" sz="2500" dirty="0">
                <a:sym typeface="Symbol" panose="05050102010706020507" pitchFamily="18" charset="2"/>
              </a:rPr>
              <a:t>)</a:t>
            </a:r>
            <a:endParaRPr lang="en-US" sz="2500" dirty="0"/>
          </a:p>
          <a:p>
            <a:pPr lvl="1"/>
            <a:r>
              <a:rPr lang="en-US" sz="2500" dirty="0"/>
              <a:t>2002: SARS-</a:t>
            </a:r>
            <a:r>
              <a:rPr lang="en-US" sz="2500" dirty="0" err="1"/>
              <a:t>CoV</a:t>
            </a:r>
            <a:r>
              <a:rPr lang="en-US" sz="2500" dirty="0"/>
              <a:t> (Severe Acute Respiratory Syndrome): </a:t>
            </a:r>
            <a:r>
              <a:rPr lang="en-US" sz="2500" u="sng" dirty="0"/>
              <a:t>ACE-2 binding lower resp tract </a:t>
            </a:r>
          </a:p>
          <a:p>
            <a:pPr lvl="1"/>
            <a:r>
              <a:rPr lang="en-US" sz="2500" dirty="0"/>
              <a:t>2012: MERS-</a:t>
            </a:r>
            <a:r>
              <a:rPr lang="en-US" sz="2500" dirty="0" err="1"/>
              <a:t>CoV</a:t>
            </a:r>
            <a:r>
              <a:rPr lang="en-US" sz="2500" dirty="0"/>
              <a:t> (Middle East Respiratory Syndrome): </a:t>
            </a:r>
            <a:r>
              <a:rPr lang="en-US" sz="2500" u="sng" dirty="0"/>
              <a:t>DPP4 binding lower resp tract</a:t>
            </a:r>
          </a:p>
          <a:p>
            <a:pPr lvl="1"/>
            <a:r>
              <a:rPr lang="en-US" sz="2500" dirty="0"/>
              <a:t>2019: </a:t>
            </a:r>
            <a:r>
              <a:rPr lang="en-US" sz="2500" dirty="0" err="1">
                <a:solidFill>
                  <a:srgbClr val="FF0000"/>
                </a:solidFill>
              </a:rPr>
              <a:t>CO</a:t>
            </a:r>
            <a:r>
              <a:rPr lang="en-US" sz="2500" dirty="0" err="1"/>
              <a:t>rona</a:t>
            </a:r>
            <a:r>
              <a:rPr lang="en-US" sz="2500" dirty="0"/>
              <a:t> </a:t>
            </a:r>
            <a:r>
              <a:rPr lang="en-US" sz="2500" dirty="0" err="1">
                <a:solidFill>
                  <a:srgbClr val="FF0000"/>
                </a:solidFill>
              </a:rPr>
              <a:t>VI</a:t>
            </a:r>
            <a:r>
              <a:rPr lang="en-US" sz="2500" dirty="0" err="1"/>
              <a:t>rus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0000"/>
                </a:solidFill>
              </a:rPr>
              <a:t>D</a:t>
            </a:r>
            <a:r>
              <a:rPr lang="en-US" sz="2500" dirty="0"/>
              <a:t>isease </a:t>
            </a:r>
            <a:r>
              <a:rPr lang="en-US" sz="2500" dirty="0">
                <a:solidFill>
                  <a:srgbClr val="FF0000"/>
                </a:solidFill>
              </a:rPr>
              <a:t>2019 (COVID-19): </a:t>
            </a:r>
            <a:r>
              <a:rPr lang="en-US" sz="2500" u="sng" dirty="0"/>
              <a:t>homology to SARS, ?ACE-2 binding</a:t>
            </a:r>
            <a:endParaRPr lang="en-US" sz="2500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First cases in Wuhan, Hubei Province in China, incubation 1-14 days, usual is 3-7</a:t>
            </a:r>
          </a:p>
          <a:p>
            <a:pPr lvl="2"/>
            <a:r>
              <a:rPr lang="en-US" dirty="0"/>
              <a:t>Spreads by droplet, direct contact, fecal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B6EA12-F33A-428B-BCEA-EBDC1FA5C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772744"/>
              </p:ext>
            </p:extLst>
          </p:nvPr>
        </p:nvGraphicFramePr>
        <p:xfrm>
          <a:off x="2794000" y="3642778"/>
          <a:ext cx="4960620" cy="240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2538">
                  <a:extLst>
                    <a:ext uri="{9D8B030D-6E8A-4147-A177-3AD203B41FA5}">
                      <a16:colId xmlns:a16="http://schemas.microsoft.com/office/drawing/2014/main" val="4150368877"/>
                    </a:ext>
                  </a:extLst>
                </a:gridCol>
                <a:gridCol w="2038082">
                  <a:extLst>
                    <a:ext uri="{9D8B030D-6E8A-4147-A177-3AD203B41FA5}">
                      <a16:colId xmlns:a16="http://schemas.microsoft.com/office/drawing/2014/main" val="3830592426"/>
                    </a:ext>
                  </a:extLst>
                </a:gridCol>
              </a:tblGrid>
              <a:tr h="132720">
                <a:tc>
                  <a:txBody>
                    <a:bodyPr/>
                    <a:lstStyle/>
                    <a:p>
                      <a:r>
                        <a:rPr lang="en-US" sz="2200" b="1" dirty="0"/>
                        <a:t>Clinical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COVID-19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72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76-82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39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45-98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49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31-55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05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Mech Ventilation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2-6%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11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Case-fatality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1-2%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313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9226351-92B3-4440-9577-E3E60258B6AC}"/>
              </a:ext>
            </a:extLst>
          </p:cNvPr>
          <p:cNvSpPr txBox="1"/>
          <p:nvPr/>
        </p:nvSpPr>
        <p:spPr>
          <a:xfrm>
            <a:off x="6966240" y="6427708"/>
            <a:ext cx="372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Guam et al, NEJM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0D308-01D0-4F7A-98CE-8B7208756895}"/>
              </a:ext>
            </a:extLst>
          </p:cNvPr>
          <p:cNvSpPr txBox="1"/>
          <p:nvPr/>
        </p:nvSpPr>
        <p:spPr>
          <a:xfrm>
            <a:off x="472440" y="6427708"/>
            <a:ext cx="311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Paules….</a:t>
            </a:r>
            <a:r>
              <a:rPr lang="en-US" dirty="0" err="1"/>
              <a:t>Fauci</a:t>
            </a:r>
            <a:r>
              <a:rPr lang="en-US" dirty="0"/>
              <a:t> et al, JAMA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70B0A-4FDB-420B-86FA-5AAAE8C8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Cardiac Testing --- and trying to avoid additional testing/exposures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3770" y="1825625"/>
            <a:ext cx="5490029" cy="4351338"/>
          </a:xfrm>
        </p:spPr>
        <p:txBody>
          <a:bodyPr/>
          <a:lstStyle/>
          <a:p>
            <a:r>
              <a:rPr lang="en-US" b="1" dirty="0"/>
              <a:t>138 patients hospitalized patients with confirmed NCIP.</a:t>
            </a:r>
          </a:p>
          <a:p>
            <a:r>
              <a:rPr lang="en-US" b="1" dirty="0"/>
              <a:t>1/4 to ICU because of the development of organ dysfunction.</a:t>
            </a:r>
          </a:p>
          <a:p>
            <a:r>
              <a:rPr lang="en-US" b="1" dirty="0"/>
              <a:t>Median age 56 (22-92 years). </a:t>
            </a:r>
          </a:p>
          <a:p>
            <a:r>
              <a:rPr lang="en-US" b="1" dirty="0"/>
              <a:t>HTN in 31%</a:t>
            </a:r>
          </a:p>
          <a:p>
            <a:r>
              <a:rPr lang="en-US" b="1" dirty="0"/>
              <a:t>Diabetes in 10%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39" y="2743199"/>
            <a:ext cx="5263512" cy="13933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9427C-12B9-4EA1-9BE6-27AE09B0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69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Cardiac outcomes/testing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10" y="2020888"/>
            <a:ext cx="5490029" cy="4351338"/>
          </a:xfrm>
        </p:spPr>
        <p:txBody>
          <a:bodyPr/>
          <a:lstStyle/>
          <a:p>
            <a:r>
              <a:rPr lang="en-US" b="1" dirty="0"/>
              <a:t>1/4 to ICU because of the development of organ dysfunction.</a:t>
            </a:r>
          </a:p>
          <a:p>
            <a:r>
              <a:rPr lang="en-US" b="1" dirty="0"/>
              <a:t>Intubation: 47%</a:t>
            </a:r>
          </a:p>
          <a:p>
            <a:r>
              <a:rPr lang="en-US" b="1" dirty="0"/>
              <a:t>Common complications: </a:t>
            </a:r>
          </a:p>
          <a:p>
            <a:pPr lvl="1"/>
            <a:r>
              <a:rPr lang="en-US" b="1" dirty="0"/>
              <a:t>Shock -  8.7%</a:t>
            </a:r>
          </a:p>
          <a:p>
            <a:pPr lvl="1"/>
            <a:r>
              <a:rPr lang="en-US" b="1" dirty="0"/>
              <a:t>ARDS - 19.6%</a:t>
            </a:r>
          </a:p>
          <a:p>
            <a:pPr lvl="1"/>
            <a:r>
              <a:rPr lang="en-US" b="1" dirty="0"/>
              <a:t>Arrhythmia - 16.7%</a:t>
            </a:r>
          </a:p>
          <a:p>
            <a:pPr lvl="1"/>
            <a:r>
              <a:rPr lang="en-US" b="1" dirty="0"/>
              <a:t>Acute cardiac injury - 7.2-10%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767" y="125602"/>
            <a:ext cx="4357233" cy="1153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6044" y="3759315"/>
            <a:ext cx="6879502" cy="1375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6044" y="2020888"/>
            <a:ext cx="6879501" cy="17288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1944" y="3759315"/>
            <a:ext cx="6212114" cy="13751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E4D154-E57A-4C5E-9DA8-CF67FE76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Biochemical abnormalities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767" y="125602"/>
            <a:ext cx="4357233" cy="11534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360" y="2432518"/>
            <a:ext cx="7738424" cy="3801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368" y="1569676"/>
            <a:ext cx="7738416" cy="8458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14286" y="5283200"/>
            <a:ext cx="8200571" cy="5515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70BA4-48EC-41BF-A7E9-9EEECFC3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69" y="1204629"/>
            <a:ext cx="4213793" cy="5488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677" y="5721765"/>
            <a:ext cx="4695323" cy="1136235"/>
          </a:xfrm>
          <a:prstGeom prst="rect">
            <a:avLst/>
          </a:prstGeom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>
          <a:xfrm>
            <a:off x="0" y="0"/>
            <a:ext cx="12192000" cy="9851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+mn-lt"/>
              </a:rPr>
              <a:t>Troponin and outcomes with COVID-19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61614" y="1514808"/>
            <a:ext cx="7367140" cy="4105822"/>
            <a:chOff x="4396450" y="1284276"/>
            <a:chExt cx="7367140" cy="4105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5914" y="1284276"/>
              <a:ext cx="3917676" cy="4105822"/>
            </a:xfrm>
            <a:prstGeom prst="rect">
              <a:avLst/>
            </a:prstGeom>
          </p:spPr>
        </p:pic>
        <p:sp>
          <p:nvSpPr>
            <p:cNvPr id="3" name="Arrow: Right 2"/>
            <p:cNvSpPr/>
            <p:nvPr/>
          </p:nvSpPr>
          <p:spPr>
            <a:xfrm rot="20992283">
              <a:off x="4396450" y="4093029"/>
              <a:ext cx="3175377" cy="27577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28FCA5-76C4-4034-B0B6-A127C7A1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5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277" y="1296146"/>
            <a:ext cx="4220863" cy="5229960"/>
          </a:xfrm>
          <a:prstGeom prst="rect">
            <a:avLst/>
          </a:prstGeom>
        </p:spPr>
      </p:pic>
      <p:sp>
        <p:nvSpPr>
          <p:cNvPr id="4" name="Title 1">
            <a:extLst/>
          </p:cNvPr>
          <p:cNvSpPr txBox="1">
            <a:spLocks/>
          </p:cNvSpPr>
          <p:nvPr/>
        </p:nvSpPr>
        <p:spPr>
          <a:xfrm>
            <a:off x="0" y="-11574"/>
            <a:ext cx="12192000" cy="940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+mn-lt"/>
              </a:rPr>
              <a:t>Predictors of outcomes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673" y="0"/>
            <a:ext cx="4694327" cy="11339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5277" y="3911126"/>
            <a:ext cx="4220863" cy="12559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4E16D-4F62-4DA8-B8C9-99A77449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8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/>
          </p:cNvPr>
          <p:cNvSpPr txBox="1">
            <a:spLocks/>
          </p:cNvSpPr>
          <p:nvPr/>
        </p:nvSpPr>
        <p:spPr>
          <a:xfrm>
            <a:off x="0" y="-11575"/>
            <a:ext cx="12191999" cy="940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+mn-lt"/>
              </a:rPr>
              <a:t>Biochemical predictors of outcomes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30855" y="1161143"/>
            <a:ext cx="4856688" cy="5079999"/>
            <a:chOff x="4621141" y="1320801"/>
            <a:chExt cx="3265453" cy="37525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1141" y="2025302"/>
              <a:ext cx="3265453" cy="30480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1141" y="1320801"/>
              <a:ext cx="3261643" cy="70450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086" y="2023571"/>
            <a:ext cx="5225143" cy="953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086" y="5528771"/>
            <a:ext cx="5225143" cy="95372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4C8C35-5012-45EB-9434-F7344829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87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B9D1-29B5-0B40-8050-F9280286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The “Myocarditis”/Myocardial Injury Story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2256" y="1745116"/>
            <a:ext cx="103461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Common themes for shock:</a:t>
            </a:r>
          </a:p>
          <a:p>
            <a:pPr lvl="1"/>
            <a:r>
              <a:rPr lang="en-US" b="1" dirty="0"/>
              <a:t>Respiratory status improving</a:t>
            </a:r>
          </a:p>
          <a:p>
            <a:pPr lvl="1"/>
            <a:r>
              <a:rPr lang="en-US" b="1" dirty="0"/>
              <a:t>About 1-2 weeks into illness</a:t>
            </a:r>
          </a:p>
          <a:p>
            <a:pPr lvl="1"/>
            <a:r>
              <a:rPr lang="en-US" b="1" dirty="0"/>
              <a:t>Severe hemodynamic compromise</a:t>
            </a:r>
          </a:p>
          <a:p>
            <a:pPr lvl="2"/>
            <a:r>
              <a:rPr lang="en-US" b="1" dirty="0"/>
              <a:t>Low level troponin but very low EF – more common</a:t>
            </a:r>
          </a:p>
          <a:p>
            <a:pPr lvl="2"/>
            <a:r>
              <a:rPr lang="en-US" b="1" dirty="0"/>
              <a:t>High troponin but very low EF – less common.</a:t>
            </a:r>
          </a:p>
          <a:p>
            <a:pPr lvl="1"/>
            <a:r>
              <a:rPr lang="en-US" b="1" dirty="0"/>
              <a:t>Conflicting data on whether this is myocarditis of a cytokine-mediated phenomenon. </a:t>
            </a:r>
          </a:p>
          <a:p>
            <a:pPr lvl="1"/>
            <a:r>
              <a:rPr lang="en-US" b="1" dirty="0"/>
              <a:t>Early days but perhaps more likely a cytokine storm.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FA562-4AAA-49D2-A245-234C1134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B9D1-29B5-0B40-8050-F9280286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The “Myocarditis Story”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110" y="1514807"/>
            <a:ext cx="4550408" cy="4768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593" y="1905453"/>
            <a:ext cx="4988504" cy="4045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593" y="548507"/>
            <a:ext cx="4786664" cy="1554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4A0729-F2D8-42EA-92E5-55159B81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1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7148-6E7E-4B6B-8D4A-E9ACA34D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383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Mechanism of Cardiac Injury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BDC3B-8539-4126-9AE0-F69A4EC5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3521088a-349a-46f3-8f02-7a4e301242d1@namprd04">
            <a:extLst>
              <a:ext uri="{FF2B5EF4-FFF2-40B4-BE49-F238E27FC236}">
                <a16:creationId xmlns:a16="http://schemas.microsoft.com/office/drawing/2014/main" id="{941D58EF-7D3F-4FE5-B8B7-FFD566362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" t="1" r="72" b="2562"/>
          <a:stretch/>
        </p:blipFill>
        <p:spPr bwMode="auto">
          <a:xfrm>
            <a:off x="2245895" y="1434506"/>
            <a:ext cx="8803105" cy="492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755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Some initial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4" y="1690689"/>
            <a:ext cx="10903856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They will get routine troponins. That is already decided. </a:t>
            </a:r>
          </a:p>
          <a:p>
            <a:endParaRPr lang="en-US" b="1" dirty="0"/>
          </a:p>
          <a:p>
            <a:r>
              <a:rPr lang="en-US" b="1" dirty="0"/>
              <a:t>They will get routine EKGs. That is already decided. </a:t>
            </a:r>
          </a:p>
          <a:p>
            <a:endParaRPr lang="en-US" b="1" dirty="0"/>
          </a:p>
          <a:p>
            <a:r>
              <a:rPr lang="en-US" b="1" dirty="0"/>
              <a:t>What to do with an abnormal result (10-20% of patients)?</a:t>
            </a:r>
          </a:p>
          <a:p>
            <a:endParaRPr lang="en-US" b="1" dirty="0"/>
          </a:p>
          <a:p>
            <a:r>
              <a:rPr lang="en-US" b="1" dirty="0"/>
              <a:t>Two very key requirements:</a:t>
            </a:r>
          </a:p>
          <a:p>
            <a:pPr lvl="1"/>
            <a:r>
              <a:rPr lang="en-US" b="1" dirty="0"/>
              <a:t>Not to increase exposure without compromising patient care – at least 3.5% of all cases are healthcare-related exposures (Italy 10-20%). </a:t>
            </a:r>
          </a:p>
          <a:p>
            <a:pPr lvl="1"/>
            <a:r>
              <a:rPr lang="en-US" b="1" dirty="0"/>
              <a:t>Only test if it helps with patient care.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1E349-4717-4EDB-AB78-DB39CB13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3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1B05-9146-4D64-834F-81945476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78" y="248393"/>
            <a:ext cx="11888821" cy="5395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COVID-19 Clinical Course: N=191, 54 deaths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7C74D-2A1C-40E1-B591-7350608DF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47340"/>
            <a:ext cx="11198463" cy="5490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313C1-8BD6-486C-95E4-D3C966A04456}"/>
              </a:ext>
            </a:extLst>
          </p:cNvPr>
          <p:cNvSpPr txBox="1"/>
          <p:nvPr/>
        </p:nvSpPr>
        <p:spPr>
          <a:xfrm>
            <a:off x="548640" y="6424941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Zhou F, Lancet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2B316-4F14-4307-A910-90408FB8438C}"/>
              </a:ext>
            </a:extLst>
          </p:cNvPr>
          <p:cNvSpPr/>
          <p:nvPr/>
        </p:nvSpPr>
        <p:spPr>
          <a:xfrm>
            <a:off x="8001000" y="5910660"/>
            <a:ext cx="1386840" cy="514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DAFC-DC12-4C77-B7BF-92A27078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357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Some initial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4" y="1825625"/>
            <a:ext cx="10903856" cy="4351338"/>
          </a:xfrm>
        </p:spPr>
        <p:txBody>
          <a:bodyPr/>
          <a:lstStyle/>
          <a:p>
            <a:r>
              <a:rPr lang="en-US" b="1" dirty="0"/>
              <a:t>Positive troponin:</a:t>
            </a:r>
          </a:p>
          <a:p>
            <a:pPr lvl="1"/>
            <a:r>
              <a:rPr lang="en-US" b="1" dirty="0"/>
              <a:t>A detectable troponin does not trigger an echo or a cardiology consult.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 detectable/elevated troponin (&gt;30) and hemodynamic compromise will likely trigger an echocardiogram/POC ultrasound. 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POC ultrasound would have advantages of decreasing exposure. 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 detectable/elevated troponin (&gt;30) but patient is fine, if needed, e-consult/phone call.</a:t>
            </a: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3503B-BE52-432A-A4BD-F0107664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2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6139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Some initial suggestions -EKG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71" y="1475700"/>
            <a:ext cx="9849088" cy="4701089"/>
          </a:xfrm>
        </p:spPr>
        <p:txBody>
          <a:bodyPr>
            <a:normAutofit/>
          </a:bodyPr>
          <a:lstStyle/>
          <a:p>
            <a:r>
              <a:rPr lang="en-US" b="1" dirty="0"/>
              <a:t>Known/suspected COVID and abnormal EKG:</a:t>
            </a:r>
          </a:p>
          <a:p>
            <a:pPr lvl="1"/>
            <a:r>
              <a:rPr lang="en-US" b="1" dirty="0"/>
              <a:t>Non-STE and well – thank you, nothing</a:t>
            </a:r>
          </a:p>
          <a:p>
            <a:pPr lvl="1"/>
            <a:r>
              <a:rPr lang="en-US" b="1" dirty="0"/>
              <a:t>Non-STE and unwell (troponin will likely be detectable/up) – echo/POC US?</a:t>
            </a:r>
          </a:p>
          <a:p>
            <a:pPr lvl="1"/>
            <a:r>
              <a:rPr lang="en-US" b="1" dirty="0"/>
              <a:t>STE and unwell ------- three cases, both normal coronaries so likely something else:</a:t>
            </a:r>
          </a:p>
          <a:p>
            <a:pPr lvl="2"/>
            <a:r>
              <a:rPr lang="en-US" b="1" dirty="0"/>
              <a:t>Thrombolysis? </a:t>
            </a:r>
          </a:p>
          <a:p>
            <a:pPr lvl="2"/>
            <a:r>
              <a:rPr lang="en-US" b="1" dirty="0"/>
              <a:t>It is something else? 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72430-CD36-4E43-A624-8EB0F24D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28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6139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Some initial suggestions -EKG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6" y="1296140"/>
            <a:ext cx="6121544" cy="4701089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What to do with the real STEMI and no obvious COVID?</a:t>
            </a: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China – if well - thrombolysis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88" y="3091997"/>
            <a:ext cx="4297680" cy="2905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605" y="3091997"/>
            <a:ext cx="4297680" cy="28633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72430-CD36-4E43-A624-8EB0F24D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3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501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Hemodynamically unwell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4" y="1825625"/>
            <a:ext cx="10903856" cy="4351338"/>
          </a:xfrm>
        </p:spPr>
        <p:txBody>
          <a:bodyPr/>
          <a:lstStyle/>
          <a:p>
            <a:r>
              <a:rPr lang="en-US" b="1" dirty="0"/>
              <a:t>What to do with those that are hemodynamically unwell with a decreased cardiac output:</a:t>
            </a:r>
          </a:p>
          <a:p>
            <a:pPr lvl="1"/>
            <a:r>
              <a:rPr lang="en-US" b="1" dirty="0"/>
              <a:t>Shock team assessment? </a:t>
            </a:r>
          </a:p>
          <a:p>
            <a:pPr lvl="1"/>
            <a:r>
              <a:rPr lang="en-US" b="1" dirty="0"/>
              <a:t>V-A ECMO- limited resources</a:t>
            </a:r>
          </a:p>
          <a:p>
            <a:pPr lvl="1"/>
            <a:r>
              <a:rPr lang="en-US" b="1" dirty="0" err="1"/>
              <a:t>Impella</a:t>
            </a:r>
            <a:r>
              <a:rPr lang="en-US" b="1" dirty="0"/>
              <a:t> and exposures</a:t>
            </a: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F2CA3-3D5E-48E2-BD37-D6AA6B4B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81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terleukin 6 C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555" y="1829905"/>
            <a:ext cx="5115884" cy="42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8"/>
          <a:stretch/>
        </p:blipFill>
        <p:spPr>
          <a:xfrm>
            <a:off x="9470271" y="1720388"/>
            <a:ext cx="1867107" cy="3701143"/>
          </a:xfrm>
          <a:prstGeom prst="rect">
            <a:avLst/>
          </a:prstGeom>
        </p:spPr>
      </p:pic>
      <p:sp>
        <p:nvSpPr>
          <p:cNvPr id="4" name="Title 1">
            <a:extLst/>
          </p:cNvPr>
          <p:cNvSpPr txBox="1">
            <a:spLocks/>
          </p:cNvSpPr>
          <p:nvPr/>
        </p:nvSpPr>
        <p:spPr>
          <a:xfrm>
            <a:off x="0" y="-11575"/>
            <a:ext cx="12192000" cy="1114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+mn-lt"/>
              </a:rPr>
              <a:t>Other treatments?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35" y="2354503"/>
            <a:ext cx="3570840" cy="28851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42604-99D9-4601-8613-70FE5AEA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19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/>
          </p:cNvPr>
          <p:cNvSpPr txBox="1">
            <a:spLocks/>
          </p:cNvSpPr>
          <p:nvPr/>
        </p:nvSpPr>
        <p:spPr>
          <a:xfrm>
            <a:off x="0" y="-11575"/>
            <a:ext cx="12192000" cy="1114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+mn-lt"/>
              </a:rPr>
              <a:t>Treating the sickest with CV compromise- </a:t>
            </a:r>
            <a:r>
              <a:rPr lang="en-US" sz="4000" b="1" dirty="0" err="1">
                <a:latin typeface="+mn-lt"/>
              </a:rPr>
              <a:t>Toci</a:t>
            </a:r>
            <a:r>
              <a:rPr lang="en-US" sz="4000" b="1" dirty="0">
                <a:latin typeface="+mn-lt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6" y="1382404"/>
            <a:ext cx="4702626" cy="13790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58873" y="3185914"/>
            <a:ext cx="10075184" cy="3287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/>
              <a:t>Overview of Study: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21 patients, Single center, 56.8 ± 16.5 years, 42% with HTN, 24% diabetes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Of the 21 patients, 17 patients (81.0%) were assessed as severe and 4 (19.0%) critical: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High-flow oxygen therapy in 9 patients (45.0%)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Nasal cannula in 7 patients (35.0%)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Mask oxygen in 1 patient (5,0%)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Noninvasive ventilation in 1 patients (5.0%)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Invasive ventilation in 2 patients (10.0%).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Mean IL-6 was 132.38 ± 278.54 </a:t>
            </a:r>
            <a:r>
              <a:rPr lang="en-US" b="1" dirty="0" err="1"/>
              <a:t>pg</a:t>
            </a:r>
            <a:r>
              <a:rPr lang="en-US" b="1" dirty="0"/>
              <a:t>/ml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A4C0F6-EB03-49F5-B39E-C1121428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79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/>
          </p:cNvPr>
          <p:cNvSpPr txBox="1">
            <a:spLocks/>
          </p:cNvSpPr>
          <p:nvPr/>
        </p:nvSpPr>
        <p:spPr>
          <a:xfrm>
            <a:off x="0" y="-11575"/>
            <a:ext cx="12192000" cy="1114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+mn-lt"/>
              </a:rPr>
              <a:t>Treating the sickest with CV compromise- </a:t>
            </a:r>
            <a:r>
              <a:rPr lang="en-US" sz="4400" b="1" dirty="0" err="1">
                <a:latin typeface="+mn-lt"/>
              </a:rPr>
              <a:t>Toci</a:t>
            </a:r>
            <a:r>
              <a:rPr lang="en-US" sz="4400" b="1" dirty="0">
                <a:latin typeface="+mn-lt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00" y="1322573"/>
            <a:ext cx="4702626" cy="1379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61" y="3172219"/>
            <a:ext cx="7515452" cy="36857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96FBC-7A2C-45B5-87B8-36B26C47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9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EEE4-8E9A-404E-8725-C874421F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 Factors for Severe Disease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6FDBD-FA05-48E9-99D2-61A8F4189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35" y="1050267"/>
            <a:ext cx="10971130" cy="5423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E12BED-8BD3-40C5-9688-2564446FFF07}"/>
              </a:ext>
            </a:extLst>
          </p:cNvPr>
          <p:cNvSpPr txBox="1"/>
          <p:nvPr/>
        </p:nvSpPr>
        <p:spPr>
          <a:xfrm>
            <a:off x="213360" y="6488668"/>
            <a:ext cx="71786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MGH ID COVID-19 Here and Now Treatment Guidance (MGH-ID-CHANT) March 17,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EE461-D88A-4097-B319-989CA75E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8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C192-40FF-4C26-BB7D-8188E67F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147"/>
            <a:ext cx="3251658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COVID-19 and CVD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3053A-8867-4E09-83BC-19A7E2DF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984" y="196703"/>
            <a:ext cx="8889631" cy="66612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F517FE-26AB-4C1E-9071-0F205680F0B7}"/>
              </a:ext>
            </a:extLst>
          </p:cNvPr>
          <p:cNvSpPr/>
          <p:nvPr/>
        </p:nvSpPr>
        <p:spPr>
          <a:xfrm>
            <a:off x="116732" y="5926856"/>
            <a:ext cx="301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i="1" u="sng" dirty="0">
                <a:latin typeface="proxima-nov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Guan et al, NEJM</a:t>
            </a:r>
            <a:r>
              <a:rPr lang="da-DK" sz="1200" i="1" u="sng" dirty="0">
                <a:latin typeface="proxima-nova"/>
              </a:rPr>
              <a:t>; </a:t>
            </a:r>
            <a:r>
              <a:rPr lang="da-DK" sz="1200" i="1" u="sng" dirty="0">
                <a:latin typeface="proxima-nov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Huang et al, Lancet</a:t>
            </a:r>
            <a:r>
              <a:rPr lang="da-DK" sz="1200" i="1" u="sng" dirty="0">
                <a:latin typeface="proxima-nova"/>
              </a:rPr>
              <a:t>; </a:t>
            </a:r>
            <a:r>
              <a:rPr lang="da-DK" sz="1200" i="1" u="sng" dirty="0">
                <a:latin typeface="proxima-nov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Wang et al, JAMA;</a:t>
            </a:r>
            <a:r>
              <a:rPr lang="da-DK" sz="1200" i="1" u="sng" dirty="0">
                <a:latin typeface="proxima-nova"/>
              </a:rPr>
              <a:t> </a:t>
            </a:r>
            <a:r>
              <a:rPr lang="da-DK" sz="1200" i="1" u="sng" dirty="0">
                <a:latin typeface="proxima-nova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Zhang et al, Allergy;</a:t>
            </a:r>
            <a:r>
              <a:rPr lang="da-DK" sz="1200" i="1" u="sng" dirty="0">
                <a:latin typeface="proxima-nova"/>
              </a:rPr>
              <a:t> </a:t>
            </a:r>
            <a:r>
              <a:rPr lang="da-DK" sz="1200" i="1" u="sng" dirty="0">
                <a:latin typeface="proxima-nova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Zhou et al, Lancet</a:t>
            </a:r>
            <a:r>
              <a:rPr lang="da-DK" sz="1200" i="1" u="sng" dirty="0">
                <a:latin typeface="proxima-nova"/>
              </a:rPr>
              <a:t>; </a:t>
            </a:r>
            <a:r>
              <a:rPr lang="da-DK" sz="1200" i="1" u="sng" dirty="0">
                <a:latin typeface="proxima-nova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Wu et al, JAMA IM</a:t>
            </a:r>
            <a:endParaRPr lang="da-DK" sz="1200" i="1" u="sng" dirty="0">
              <a:latin typeface="proxima-nova"/>
            </a:endParaRPr>
          </a:p>
          <a:p>
            <a:r>
              <a:rPr lang="da-DK" sz="1200" i="1" u="sng" dirty="0">
                <a:latin typeface="proxima-nova"/>
              </a:rPr>
              <a:t>Nephjc.com</a:t>
            </a:r>
            <a:endParaRPr lang="en-US" sz="1200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8980D-0239-4F2F-A2CD-DA2BC3E8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7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7860-1BFC-43B0-912A-0BAE6D72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16" y="1521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COVID-19 Epidemiology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 Rapid Evolution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4FAAC-C0F8-4F33-BF6D-A484084D7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1" t="2220" r="4177" b="888"/>
          <a:stretch/>
        </p:blipFill>
        <p:spPr>
          <a:xfrm>
            <a:off x="5760720" y="152182"/>
            <a:ext cx="4724400" cy="6644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387E5F-73A1-47DE-8DE1-0A5B09D7FD56}"/>
              </a:ext>
            </a:extLst>
          </p:cNvPr>
          <p:cNvSpPr txBox="1"/>
          <p:nvPr/>
        </p:nvSpPr>
        <p:spPr>
          <a:xfrm>
            <a:off x="365760" y="6400800"/>
            <a:ext cx="256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Zhou Lancet,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827E5-7922-4148-B550-185AA235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A73F-E71C-3B4E-9413-08FBCD10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-128778"/>
            <a:ext cx="121920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Mortality in COVID19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2119E6-16F1-3147-B5B1-D11DEE74D1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767" y="1038160"/>
            <a:ext cx="8598465" cy="5508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14B040-CBEF-43AD-8FB4-98C594E0A145}"/>
              </a:ext>
            </a:extLst>
          </p:cNvPr>
          <p:cNvSpPr/>
          <p:nvPr/>
        </p:nvSpPr>
        <p:spPr>
          <a:xfrm>
            <a:off x="8488680" y="5913120"/>
            <a:ext cx="1891312" cy="618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97154-F09A-4AF3-8E9D-D824432C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9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6CFD-8BBA-43C2-BD8A-89111AEB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0" y="238666"/>
            <a:ext cx="11573969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Current Exposures in Patients with CVD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ACE 2 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FEA4-E3A3-4950-BA2D-F45A2820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75" y="2141537"/>
            <a:ext cx="1122409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From MGH Cardiologist</a:t>
            </a:r>
          </a:p>
          <a:p>
            <a:pPr marL="0" indent="0">
              <a:buNone/>
            </a:pPr>
            <a:r>
              <a:rPr lang="en-US" b="1" i="1" dirty="0"/>
              <a:t>Subject:</a:t>
            </a:r>
            <a:r>
              <a:rPr lang="en-US" i="1" dirty="0"/>
              <a:t> </a:t>
            </a:r>
            <a:r>
              <a:rPr lang="en-US" i="1" dirty="0" err="1"/>
              <a:t>Fwd</a:t>
            </a:r>
            <a:r>
              <a:rPr lang="en-US" i="1" dirty="0"/>
              <a:t>: RAS blockers in COVID-19 - COMMUNICATION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What is our plan for our patients?</a:t>
            </a:r>
            <a:br>
              <a:rPr lang="en-US" i="1" dirty="0"/>
            </a:br>
            <a:r>
              <a:rPr lang="en-US" i="1" dirty="0"/>
              <a:t>See below routed to me by my sister RE: XXXXX Medical Center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9BE87-5676-4F09-91A6-20E4CC2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0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57F7-4DEF-264D-BE7A-501005B2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9" y="-82445"/>
            <a:ext cx="12192000" cy="140503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ACE 2</a:t>
            </a:r>
            <a:r>
              <a:rPr lang="en-US" b="1" dirty="0">
                <a:latin typeface="+mn-lt"/>
              </a:rPr>
              <a:t> 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5F8EF-3EFD-4841-9907-42B6A04B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05" y="1322586"/>
            <a:ext cx="10515600" cy="4648200"/>
          </a:xfrm>
        </p:spPr>
        <p:txBody>
          <a:bodyPr/>
          <a:lstStyle/>
          <a:p>
            <a:r>
              <a:rPr lang="en-US" dirty="0"/>
              <a:t>ACE2 in lower respiratory tract pulmonary epithelium (also on intestine, heart and kidney)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87E4E835-56CF-9343-B9D2-037940E7C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" y="2406007"/>
            <a:ext cx="6349366" cy="433102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F4AC48-9802-3C44-A212-6FD49D0514BB}"/>
              </a:ext>
            </a:extLst>
          </p:cNvPr>
          <p:cNvCxnSpPr>
            <a:cxnSpLocks/>
          </p:cNvCxnSpPr>
          <p:nvPr/>
        </p:nvCxnSpPr>
        <p:spPr>
          <a:xfrm>
            <a:off x="6217920" y="4586245"/>
            <a:ext cx="92868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6C48C9-313C-6245-8724-A5B136817F2B}"/>
              </a:ext>
            </a:extLst>
          </p:cNvPr>
          <p:cNvSpPr txBox="1"/>
          <p:nvPr/>
        </p:nvSpPr>
        <p:spPr>
          <a:xfrm>
            <a:off x="7310439" y="4124580"/>
            <a:ext cx="4510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Once infection, coronaviruses decrease ACE2 expression and this may be associated with more severe pulmonary infections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FE798-C64B-4F9C-8F23-5A058F94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4A0-A733-4EB2-A9E9-BE58121CD4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1300</Words>
  <Application>Microsoft Office PowerPoint</Application>
  <PresentationFormat>Widescreen</PresentationFormat>
  <Paragraphs>217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MS PGothic</vt:lpstr>
      <vt:lpstr>Arial</vt:lpstr>
      <vt:lpstr>Calibri</vt:lpstr>
      <vt:lpstr>Calibri Light</vt:lpstr>
      <vt:lpstr>Lucida Grande</vt:lpstr>
      <vt:lpstr>proxima-nova</vt:lpstr>
      <vt:lpstr>Symbol</vt:lpstr>
      <vt:lpstr>Times</vt:lpstr>
      <vt:lpstr>Times New Roman</vt:lpstr>
      <vt:lpstr>Univers 47 CondensedLightObl</vt:lpstr>
      <vt:lpstr>Univers 67 CondensedBold</vt:lpstr>
      <vt:lpstr>Wingdings</vt:lpstr>
      <vt:lpstr>Office Theme</vt:lpstr>
      <vt:lpstr>4_Blends</vt:lpstr>
      <vt:lpstr> COVID-19 and the Cardiovascular System</vt:lpstr>
      <vt:lpstr>Background: Coronavirus Infections</vt:lpstr>
      <vt:lpstr>COVID-19 Clinical Course: N=191, 54 deaths</vt:lpstr>
      <vt:lpstr>Risk Factors for Severe Disease</vt:lpstr>
      <vt:lpstr>COVID-19 and CVD</vt:lpstr>
      <vt:lpstr>COVID-19 Epidemiology in Rapid Evolution</vt:lpstr>
      <vt:lpstr>Mortality in COVID19</vt:lpstr>
      <vt:lpstr>Current Exposures in Patients with CVD the ACE 2 Controversy</vt:lpstr>
      <vt:lpstr>ACE 2 Controversy</vt:lpstr>
      <vt:lpstr>What is ACE2?</vt:lpstr>
      <vt:lpstr>ACE2 – COVID </vt:lpstr>
      <vt:lpstr>ACE 2 Knock  Out Mice  -Worse Pneumonia</vt:lpstr>
      <vt:lpstr>ACE 2 Controversy - Would increase pulmonary ACE2 be bad or good? </vt:lpstr>
      <vt:lpstr>Current Consensus</vt:lpstr>
      <vt:lpstr>MGH ID CHANT Rx Approach</vt:lpstr>
      <vt:lpstr>PowerPoint Presentation</vt:lpstr>
      <vt:lpstr>Statin Therapy in COVID-19</vt:lpstr>
      <vt:lpstr>MGH COVID-19 Therapies and the CV System</vt:lpstr>
      <vt:lpstr>MGH COVID-19 Therapies and the CV System</vt:lpstr>
      <vt:lpstr>Cardiac Testing --- and trying to avoid additional testing/exposures</vt:lpstr>
      <vt:lpstr>Cardiac outcomes/testing</vt:lpstr>
      <vt:lpstr>Biochemical abnormalities</vt:lpstr>
      <vt:lpstr>PowerPoint Presentation</vt:lpstr>
      <vt:lpstr>PowerPoint Presentation</vt:lpstr>
      <vt:lpstr>PowerPoint Presentation</vt:lpstr>
      <vt:lpstr>The “Myocarditis”/Myocardial Injury Story</vt:lpstr>
      <vt:lpstr>The “Myocarditis Story”</vt:lpstr>
      <vt:lpstr>Mechanism of Cardiac Injury</vt:lpstr>
      <vt:lpstr>Some initial suggestions</vt:lpstr>
      <vt:lpstr>Some initial suggestions</vt:lpstr>
      <vt:lpstr>Some initial suggestions -EKG</vt:lpstr>
      <vt:lpstr>Some initial suggestions -EKG</vt:lpstr>
      <vt:lpstr>Hemodynamically unwell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Neilan, Tomas G.,M.D.</dc:creator>
  <cp:lastModifiedBy>Jeff Marshall</cp:lastModifiedBy>
  <cp:revision>118</cp:revision>
  <dcterms:created xsi:type="dcterms:W3CDTF">2020-03-15T17:37:57Z</dcterms:created>
  <dcterms:modified xsi:type="dcterms:W3CDTF">2020-03-19T12:22:32Z</dcterms:modified>
</cp:coreProperties>
</file>